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81" r:id="rId2"/>
    <p:sldId id="285" r:id="rId3"/>
    <p:sldId id="282" r:id="rId4"/>
    <p:sldId id="286" r:id="rId5"/>
    <p:sldId id="287" r:id="rId6"/>
    <p:sldId id="293" r:id="rId7"/>
    <p:sldId id="292" r:id="rId8"/>
    <p:sldId id="290" r:id="rId9"/>
    <p:sldId id="291" r:id="rId10"/>
    <p:sldId id="28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F0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6" autoAdjust="0"/>
    <p:restoredTop sz="94660"/>
  </p:normalViewPr>
  <p:slideViewPr>
    <p:cSldViewPr snapToGrid="0">
      <p:cViewPr varScale="1">
        <p:scale>
          <a:sx n="87" d="100"/>
          <a:sy n="87" d="100"/>
        </p:scale>
        <p:origin x="75"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76679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03205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889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10611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029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25304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917868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94560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4230048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2AB578-3EF1-4146-A2AB-A6CB81E2EF5F}" type="datetimeFigureOut">
              <a:rPr lang="en-GB" smtClean="0"/>
              <a:t>04/02/2019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88791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2AB578-3EF1-4146-A2AB-A6CB81E2EF5F}" type="datetimeFigureOut">
              <a:rPr lang="en-GB" smtClean="0"/>
              <a:t>04/02/2019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86172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AB578-3EF1-4146-A2AB-A6CB81E2EF5F}" type="datetimeFigureOut">
              <a:rPr lang="en-GB" smtClean="0"/>
              <a:t>04/02/2019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293513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AB578-3EF1-4146-A2AB-A6CB81E2EF5F}" type="datetimeFigureOut">
              <a:rPr lang="en-GB" smtClean="0"/>
              <a:t>04/02/2019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81335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AB578-3EF1-4146-A2AB-A6CB81E2EF5F}" type="datetimeFigureOut">
              <a:rPr lang="en-GB" smtClean="0"/>
              <a:t>04/02/2019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150068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2AB578-3EF1-4146-A2AB-A6CB81E2EF5F}" type="datetimeFigureOut">
              <a:rPr lang="en-GB" smtClean="0"/>
              <a:t>04/02/2019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Tree>
    <p:extLst>
      <p:ext uri="{BB962C8B-B14F-4D97-AF65-F5344CB8AC3E}">
        <p14:creationId xmlns:p14="http://schemas.microsoft.com/office/powerpoint/2010/main" val="33105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14DA4AE-583C-4660-9051-3AC87FB88FA1}" type="slidenum">
              <a:rPr lang="en-GB" smtClean="0"/>
              <a:t>‹#›</a:t>
            </a:fld>
            <a:endParaRPr lang="en-GB"/>
          </a:p>
        </p:txBody>
      </p:sp>
      <p:sp>
        <p:nvSpPr>
          <p:cNvPr id="5" name="Date Placeholder 4"/>
          <p:cNvSpPr>
            <a:spLocks noGrp="1"/>
          </p:cNvSpPr>
          <p:nvPr>
            <p:ph type="dt" sz="half" idx="10"/>
          </p:nvPr>
        </p:nvSpPr>
        <p:spPr/>
        <p:txBody>
          <a:bodyPr/>
          <a:lstStyle/>
          <a:p>
            <a:fld id="{952AB578-3EF1-4146-A2AB-A6CB81E2EF5F}" type="datetimeFigureOut">
              <a:rPr lang="en-GB" smtClean="0"/>
              <a:t>04/02/2019</a:t>
            </a:fld>
            <a:endParaRPr lang="en-GB"/>
          </a:p>
        </p:txBody>
      </p:sp>
    </p:spTree>
    <p:extLst>
      <p:ext uri="{BB962C8B-B14F-4D97-AF65-F5344CB8AC3E}">
        <p14:creationId xmlns:p14="http://schemas.microsoft.com/office/powerpoint/2010/main" val="385478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2AB578-3EF1-4146-A2AB-A6CB81E2EF5F}" type="datetimeFigureOut">
              <a:rPr lang="en-GB" smtClean="0"/>
              <a:t>04/02/2019</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14DA4AE-583C-4660-9051-3AC87FB88FA1}" type="slidenum">
              <a:rPr lang="en-GB" smtClean="0"/>
              <a:t>‹#›</a:t>
            </a:fld>
            <a:endParaRPr lang="en-GB"/>
          </a:p>
        </p:txBody>
      </p:sp>
    </p:spTree>
    <p:extLst>
      <p:ext uri="{BB962C8B-B14F-4D97-AF65-F5344CB8AC3E}">
        <p14:creationId xmlns:p14="http://schemas.microsoft.com/office/powerpoint/2010/main" val="2302979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510DAFB-E63A-445D-953E-936D14893388}"/>
              </a:ext>
            </a:extLst>
          </p:cNvPr>
          <p:cNvSpPr txBox="1">
            <a:spLocks/>
          </p:cNvSpPr>
          <p:nvPr/>
        </p:nvSpPr>
        <p:spPr>
          <a:xfrm>
            <a:off x="546524" y="3429000"/>
            <a:ext cx="7960572" cy="33914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2000" b="1" dirty="0"/>
              <a:t>Data Details</a:t>
            </a:r>
          </a:p>
          <a:p>
            <a:pPr marL="1257300" lvl="2" indent="-342900" algn="l">
              <a:buFont typeface="Arial" panose="020B0604020202020204" pitchFamily="34" charset="0"/>
              <a:buChar char="•"/>
            </a:pPr>
            <a:r>
              <a:rPr lang="en-AU" sz="1600" dirty="0"/>
              <a:t>Files were dropped into a Google Drive</a:t>
            </a:r>
          </a:p>
          <a:p>
            <a:pPr marL="1257300" lvl="2" indent="-342900" algn="l">
              <a:buFont typeface="Arial" panose="020B0604020202020204" pitchFamily="34" charset="0"/>
              <a:buChar char="•"/>
            </a:pPr>
            <a:r>
              <a:rPr lang="en-GB" sz="1600" dirty="0"/>
              <a:t>Files contain Street, Suburb, Postcode, State, Latitude, Longitude</a:t>
            </a:r>
          </a:p>
          <a:p>
            <a:pPr marL="1257300" lvl="2" indent="-342900" algn="l">
              <a:buFont typeface="Arial" panose="020B0604020202020204" pitchFamily="34" charset="0"/>
              <a:buChar char="•"/>
            </a:pPr>
            <a:r>
              <a:rPr lang="en-AU" sz="1600" dirty="0"/>
              <a:t>Clients Data is in PostgreSQL</a:t>
            </a:r>
          </a:p>
          <a:p>
            <a:pPr marL="1257300" lvl="2" indent="-342900" algn="l">
              <a:buFont typeface="Arial" panose="020B0604020202020204" pitchFamily="34" charset="0"/>
              <a:buChar char="•"/>
            </a:pPr>
            <a:r>
              <a:rPr lang="en-AU" sz="1600" dirty="0"/>
              <a:t>File</a:t>
            </a:r>
          </a:p>
          <a:p>
            <a:pPr marL="1714500" lvl="3" indent="-342900" algn="l">
              <a:buFont typeface="+mj-lt"/>
              <a:buAutoNum type="arabicPeriod"/>
            </a:pPr>
            <a:r>
              <a:rPr lang="en-AU" dirty="0"/>
              <a:t>NSW Data (Clean) 	7.57 MB (7,940,482 bytes)</a:t>
            </a:r>
          </a:p>
          <a:p>
            <a:pPr marL="2171700" lvl="4" indent="-342900" algn="l">
              <a:buFont typeface="Arial" panose="020B0604020202020204" pitchFamily="34" charset="0"/>
              <a:buChar char="•"/>
            </a:pPr>
            <a:r>
              <a:rPr lang="en-AU" dirty="0"/>
              <a:t>Type		CSV</a:t>
            </a:r>
          </a:p>
          <a:p>
            <a:pPr marL="2171700" lvl="4" indent="-342900" algn="l">
              <a:buFont typeface="Arial" panose="020B0604020202020204" pitchFamily="34" charset="0"/>
              <a:buChar char="•"/>
            </a:pPr>
            <a:r>
              <a:rPr lang="en-AU" dirty="0"/>
              <a:t>Total Records 	88,528 </a:t>
            </a:r>
          </a:p>
          <a:p>
            <a:pPr marL="1714500" lvl="3" indent="-342900" algn="l">
              <a:buFont typeface="+mj-lt"/>
              <a:buAutoNum type="arabicPeriod"/>
            </a:pPr>
            <a:r>
              <a:rPr lang="en-AU" dirty="0"/>
              <a:t>Sample Data (Clean)	47.7 KB (48,905 bytes)</a:t>
            </a:r>
          </a:p>
          <a:p>
            <a:pPr marL="2171700" lvl="4" indent="-342900" algn="l">
              <a:buFont typeface="Arial" panose="020B0604020202020204" pitchFamily="34" charset="0"/>
              <a:buChar char="•"/>
            </a:pPr>
            <a:r>
              <a:rPr lang="en-AU" dirty="0"/>
              <a:t>Type		CSV</a:t>
            </a:r>
          </a:p>
          <a:p>
            <a:pPr marL="2171700" lvl="4" indent="-342900" algn="l">
              <a:buFont typeface="Arial" panose="020B0604020202020204" pitchFamily="34" charset="0"/>
              <a:buChar char="•"/>
            </a:pPr>
            <a:r>
              <a:rPr lang="en-AU" dirty="0"/>
              <a:t>Total Records	546</a:t>
            </a:r>
          </a:p>
          <a:p>
            <a:pPr algn="l"/>
            <a:endParaRPr lang="en-AU" dirty="0"/>
          </a:p>
          <a:p>
            <a:pPr algn="l"/>
            <a:endParaRPr lang="en-AU" dirty="0"/>
          </a:p>
          <a:p>
            <a:pPr algn="l"/>
            <a:endParaRPr lang="en-AU" dirty="0"/>
          </a:p>
          <a:p>
            <a:pPr algn="l"/>
            <a:endParaRPr lang="en-AU" dirty="0"/>
          </a:p>
          <a:p>
            <a:endParaRPr lang="en-GB" dirty="0"/>
          </a:p>
        </p:txBody>
      </p:sp>
      <p:sp>
        <p:nvSpPr>
          <p:cNvPr id="2" name="Title 1">
            <a:extLst>
              <a:ext uri="{FF2B5EF4-FFF2-40B4-BE49-F238E27FC236}">
                <a16:creationId xmlns:a16="http://schemas.microsoft.com/office/drawing/2014/main" id="{F5EE40AB-F1CB-44D6-B859-CD0502CA4D87}"/>
              </a:ext>
            </a:extLst>
          </p:cNvPr>
          <p:cNvSpPr>
            <a:spLocks noGrp="1"/>
          </p:cNvSpPr>
          <p:nvPr>
            <p:ph type="ctrTitle"/>
          </p:nvPr>
        </p:nvSpPr>
        <p:spPr>
          <a:xfrm>
            <a:off x="3251662" y="156309"/>
            <a:ext cx="4977938" cy="894841"/>
          </a:xfrm>
        </p:spPr>
        <p:txBody>
          <a:bodyPr>
            <a:normAutofit fontScale="90000"/>
          </a:bodyPr>
          <a:lstStyle/>
          <a:p>
            <a:pPr algn="ctr"/>
            <a:r>
              <a:rPr lang="en-AU" b="1" dirty="0"/>
              <a:t>My DSI Capstone</a:t>
            </a:r>
            <a:endParaRPr lang="en-GB" b="1" dirty="0"/>
          </a:p>
        </p:txBody>
      </p:sp>
      <p:sp>
        <p:nvSpPr>
          <p:cNvPr id="3" name="Subtitle 2">
            <a:extLst>
              <a:ext uri="{FF2B5EF4-FFF2-40B4-BE49-F238E27FC236}">
                <a16:creationId xmlns:a16="http://schemas.microsoft.com/office/drawing/2014/main" id="{B02AE3B4-4D34-4CAD-B316-F631C23DEA11}"/>
              </a:ext>
            </a:extLst>
          </p:cNvPr>
          <p:cNvSpPr>
            <a:spLocks noGrp="1"/>
          </p:cNvSpPr>
          <p:nvPr>
            <p:ph type="subTitle" idx="1"/>
          </p:nvPr>
        </p:nvSpPr>
        <p:spPr>
          <a:xfrm>
            <a:off x="4839311" y="1882521"/>
            <a:ext cx="1463692" cy="406129"/>
          </a:xfrm>
        </p:spPr>
        <p:txBody>
          <a:bodyPr>
            <a:normAutofit/>
          </a:bodyPr>
          <a:lstStyle/>
          <a:p>
            <a:r>
              <a:rPr lang="en-AU" dirty="0"/>
              <a:t>Part II</a:t>
            </a:r>
          </a:p>
          <a:p>
            <a:endParaRPr lang="en-GB" dirty="0"/>
          </a:p>
        </p:txBody>
      </p:sp>
      <p:pic>
        <p:nvPicPr>
          <p:cNvPr id="5" name="Picture 4">
            <a:extLst>
              <a:ext uri="{FF2B5EF4-FFF2-40B4-BE49-F238E27FC236}">
                <a16:creationId xmlns:a16="http://schemas.microsoft.com/office/drawing/2014/main" id="{54C91E3F-597F-406E-AF93-6BB822D1ABE5}"/>
              </a:ext>
            </a:extLst>
          </p:cNvPr>
          <p:cNvPicPr>
            <a:picLocks noChangeAspect="1"/>
          </p:cNvPicPr>
          <p:nvPr/>
        </p:nvPicPr>
        <p:blipFill>
          <a:blip r:embed="rId2"/>
          <a:stretch>
            <a:fillRect/>
          </a:stretch>
        </p:blipFill>
        <p:spPr>
          <a:xfrm>
            <a:off x="977102" y="280352"/>
            <a:ext cx="1857375" cy="2047875"/>
          </a:xfrm>
          <a:prstGeom prst="rect">
            <a:avLst/>
          </a:prstGeom>
        </p:spPr>
      </p:pic>
      <p:sp>
        <p:nvSpPr>
          <p:cNvPr id="9" name="Rectangle 8">
            <a:extLst>
              <a:ext uri="{FF2B5EF4-FFF2-40B4-BE49-F238E27FC236}">
                <a16:creationId xmlns:a16="http://schemas.microsoft.com/office/drawing/2014/main" id="{C2388005-6FD9-4487-8445-AD6456B2C0A2}"/>
              </a:ext>
            </a:extLst>
          </p:cNvPr>
          <p:cNvSpPr/>
          <p:nvPr/>
        </p:nvSpPr>
        <p:spPr>
          <a:xfrm>
            <a:off x="10104514" y="280352"/>
            <a:ext cx="1538306" cy="369332"/>
          </a:xfrm>
          <a:prstGeom prst="rect">
            <a:avLst/>
          </a:prstGeom>
        </p:spPr>
        <p:txBody>
          <a:bodyPr wrap="none">
            <a:spAutoFit/>
          </a:bodyPr>
          <a:lstStyle/>
          <a:p>
            <a:r>
              <a:rPr lang="en-GB" dirty="0"/>
              <a:t>Sergio Insuasti</a:t>
            </a:r>
          </a:p>
        </p:txBody>
      </p:sp>
      <p:grpSp>
        <p:nvGrpSpPr>
          <p:cNvPr id="6" name="Group 5">
            <a:extLst>
              <a:ext uri="{FF2B5EF4-FFF2-40B4-BE49-F238E27FC236}">
                <a16:creationId xmlns:a16="http://schemas.microsoft.com/office/drawing/2014/main" id="{B0A332FE-7E89-4D2F-98A0-CDD9004D85D5}"/>
              </a:ext>
            </a:extLst>
          </p:cNvPr>
          <p:cNvGrpSpPr/>
          <p:nvPr/>
        </p:nvGrpSpPr>
        <p:grpSpPr>
          <a:xfrm>
            <a:off x="3251662" y="1036123"/>
            <a:ext cx="6361680" cy="949307"/>
            <a:chOff x="3251662" y="1036123"/>
            <a:chExt cx="6361680" cy="949307"/>
          </a:xfrm>
        </p:grpSpPr>
        <p:pic>
          <p:nvPicPr>
            <p:cNvPr id="10" name="Picture 9">
              <a:extLst>
                <a:ext uri="{FF2B5EF4-FFF2-40B4-BE49-F238E27FC236}">
                  <a16:creationId xmlns:a16="http://schemas.microsoft.com/office/drawing/2014/main" id="{F1924A54-9CD4-48C6-A95A-60413FACD8E4}"/>
                </a:ext>
              </a:extLst>
            </p:cNvPr>
            <p:cNvPicPr>
              <a:picLocks noChangeAspect="1"/>
            </p:cNvPicPr>
            <p:nvPr/>
          </p:nvPicPr>
          <p:blipFill>
            <a:blip r:embed="rId3"/>
            <a:stretch>
              <a:fillRect/>
            </a:stretch>
          </p:blipFill>
          <p:spPr>
            <a:xfrm>
              <a:off x="5747605" y="1036123"/>
              <a:ext cx="3865737" cy="949307"/>
            </a:xfrm>
            <a:prstGeom prst="rect">
              <a:avLst/>
            </a:prstGeom>
          </p:spPr>
        </p:pic>
        <p:sp>
          <p:nvSpPr>
            <p:cNvPr id="12" name="Title 1">
              <a:extLst>
                <a:ext uri="{FF2B5EF4-FFF2-40B4-BE49-F238E27FC236}">
                  <a16:creationId xmlns:a16="http://schemas.microsoft.com/office/drawing/2014/main" id="{20B89171-5A20-471C-8D0A-6D04E0424593}"/>
                </a:ext>
              </a:extLst>
            </p:cNvPr>
            <p:cNvSpPr txBox="1">
              <a:spLocks/>
            </p:cNvSpPr>
            <p:nvPr/>
          </p:nvSpPr>
          <p:spPr>
            <a:xfrm>
              <a:off x="3251662" y="1036123"/>
              <a:ext cx="2495943" cy="894841"/>
            </a:xfrm>
            <a:prstGeom prst="rect">
              <a:avLst/>
            </a:prstGeom>
          </p:spPr>
          <p:txBody>
            <a:bodyPr vert="horz" lIns="91440" tIns="45720" rIns="91440" bIns="45720" rtlCol="0" anchor="b">
              <a:normAutofit fontScale="97500" lnSpcReduction="1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AU" b="1" dirty="0"/>
                <a:t>Project </a:t>
              </a:r>
              <a:endParaRPr lang="en-GB" b="1" dirty="0"/>
            </a:p>
          </p:txBody>
        </p:sp>
      </p:grpSp>
      <p:sp>
        <p:nvSpPr>
          <p:cNvPr id="15" name="Rectangle 14">
            <a:extLst>
              <a:ext uri="{FF2B5EF4-FFF2-40B4-BE49-F238E27FC236}">
                <a16:creationId xmlns:a16="http://schemas.microsoft.com/office/drawing/2014/main" id="{E2A1D322-1DAE-4D84-9764-47ADF4A67588}"/>
              </a:ext>
            </a:extLst>
          </p:cNvPr>
          <p:cNvSpPr/>
          <p:nvPr/>
        </p:nvSpPr>
        <p:spPr>
          <a:xfrm>
            <a:off x="546524" y="2192948"/>
            <a:ext cx="9473776" cy="1138773"/>
          </a:xfrm>
          <a:prstGeom prst="rect">
            <a:avLst/>
          </a:prstGeom>
        </p:spPr>
        <p:txBody>
          <a:bodyPr wrap="square">
            <a:spAutoFit/>
          </a:bodyPr>
          <a:lstStyle/>
          <a:p>
            <a:r>
              <a:rPr lang="en-AU" sz="2000" b="1" dirty="0"/>
              <a:t>Company Overview: </a:t>
            </a:r>
          </a:p>
          <a:p>
            <a:pPr marL="468000"/>
            <a:r>
              <a:rPr lang="en-GB" sz="1600" dirty="0"/>
              <a:t>Sellable takes the hassle out of selling your home, they are property experts that buy homes, make them look spectacular, and sell it using the best agents in the business. Currently they are receiving requests for over 200 properties a month.</a:t>
            </a:r>
          </a:p>
        </p:txBody>
      </p:sp>
    </p:spTree>
    <p:extLst>
      <p:ext uri="{BB962C8B-B14F-4D97-AF65-F5344CB8AC3E}">
        <p14:creationId xmlns:p14="http://schemas.microsoft.com/office/powerpoint/2010/main" val="45219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4F6BC43-EA8D-4D57-B1C6-9BC43D4FA803}"/>
              </a:ext>
            </a:extLst>
          </p:cNvPr>
          <p:cNvGrpSpPr/>
          <p:nvPr/>
        </p:nvGrpSpPr>
        <p:grpSpPr>
          <a:xfrm>
            <a:off x="2919685" y="346751"/>
            <a:ext cx="5651403" cy="6164497"/>
            <a:chOff x="2073018" y="481547"/>
            <a:chExt cx="5651403" cy="6164497"/>
          </a:xfrm>
        </p:grpSpPr>
        <p:pic>
          <p:nvPicPr>
            <p:cNvPr id="7" name="Picture 6">
              <a:extLst>
                <a:ext uri="{FF2B5EF4-FFF2-40B4-BE49-F238E27FC236}">
                  <a16:creationId xmlns:a16="http://schemas.microsoft.com/office/drawing/2014/main" id="{6AD2524E-B1D8-4158-87BD-3E8226622AE1}"/>
                </a:ext>
              </a:extLst>
            </p:cNvPr>
            <p:cNvPicPr>
              <a:picLocks noChangeAspect="1"/>
            </p:cNvPicPr>
            <p:nvPr/>
          </p:nvPicPr>
          <p:blipFill>
            <a:blip r:embed="rId2"/>
            <a:stretch>
              <a:fillRect/>
            </a:stretch>
          </p:blipFill>
          <p:spPr>
            <a:xfrm>
              <a:off x="2073018" y="481547"/>
              <a:ext cx="5651403" cy="2734948"/>
            </a:xfrm>
            <a:prstGeom prst="rect">
              <a:avLst/>
            </a:prstGeom>
          </p:spPr>
        </p:pic>
        <p:pic>
          <p:nvPicPr>
            <p:cNvPr id="9" name="Picture 8">
              <a:extLst>
                <a:ext uri="{FF2B5EF4-FFF2-40B4-BE49-F238E27FC236}">
                  <a16:creationId xmlns:a16="http://schemas.microsoft.com/office/drawing/2014/main" id="{2F20DE5B-9C64-42E9-BB0B-75D8A25D4CD6}"/>
                </a:ext>
              </a:extLst>
            </p:cNvPr>
            <p:cNvPicPr>
              <a:picLocks noChangeAspect="1"/>
            </p:cNvPicPr>
            <p:nvPr/>
          </p:nvPicPr>
          <p:blipFill>
            <a:blip r:embed="rId3"/>
            <a:stretch>
              <a:fillRect/>
            </a:stretch>
          </p:blipFill>
          <p:spPr>
            <a:xfrm>
              <a:off x="2106885" y="3586044"/>
              <a:ext cx="5617536" cy="3060000"/>
            </a:xfrm>
            <a:prstGeom prst="rect">
              <a:avLst/>
            </a:prstGeom>
          </p:spPr>
        </p:pic>
      </p:grpSp>
    </p:spTree>
    <p:extLst>
      <p:ext uri="{BB962C8B-B14F-4D97-AF65-F5344CB8AC3E}">
        <p14:creationId xmlns:p14="http://schemas.microsoft.com/office/powerpoint/2010/main" val="259610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A9944D-462C-4F21-A213-6EC0B14BBE09}"/>
              </a:ext>
            </a:extLst>
          </p:cNvPr>
          <p:cNvSpPr/>
          <p:nvPr/>
        </p:nvSpPr>
        <p:spPr>
          <a:xfrm>
            <a:off x="1305227" y="1202452"/>
            <a:ext cx="8312906" cy="3877985"/>
          </a:xfrm>
          <a:prstGeom prst="rect">
            <a:avLst/>
          </a:prstGeom>
        </p:spPr>
        <p:txBody>
          <a:bodyPr wrap="square">
            <a:spAutoFit/>
          </a:bodyPr>
          <a:lstStyle/>
          <a:p>
            <a:r>
              <a:rPr lang="en-GB" b="1" dirty="0"/>
              <a:t>Data:</a:t>
            </a:r>
          </a:p>
          <a:p>
            <a:pPr marL="825750" indent="-285750">
              <a:buFont typeface="Arial" panose="020B0604020202020204" pitchFamily="34" charset="0"/>
              <a:buChar char="•"/>
            </a:pPr>
            <a:r>
              <a:rPr lang="en-GB" sz="1600" dirty="0"/>
              <a:t>Land size for each address may not be</a:t>
            </a:r>
          </a:p>
          <a:p>
            <a:pPr marL="1282950" lvl="1" indent="-285750">
              <a:buFont typeface="Courier New" panose="02070309020205020404" pitchFamily="49" charset="0"/>
              <a:buChar char="o"/>
            </a:pPr>
            <a:r>
              <a:rPr lang="en-GB" sz="1600" dirty="0"/>
              <a:t>Get correct Land size from </a:t>
            </a:r>
          </a:p>
          <a:p>
            <a:pPr marL="1740150" lvl="2" indent="-285750">
              <a:buFont typeface="Wingdings" panose="05000000000000000000" pitchFamily="2" charset="2"/>
              <a:buChar char="q"/>
            </a:pPr>
            <a:r>
              <a:rPr lang="en-GB" sz="1600" dirty="0"/>
              <a:t>Satellite imagery</a:t>
            </a:r>
          </a:p>
          <a:p>
            <a:pPr marL="1740150" lvl="2" indent="-285750">
              <a:buFont typeface="Wingdings" panose="05000000000000000000" pitchFamily="2" charset="2"/>
              <a:buChar char="q"/>
            </a:pPr>
            <a:r>
              <a:rPr lang="en-GB" sz="1600" dirty="0"/>
              <a:t>Google Maps if required</a:t>
            </a:r>
          </a:p>
          <a:p>
            <a:pPr marL="1454400" lvl="2"/>
            <a:endParaRPr lang="en-GB" sz="1600" dirty="0"/>
          </a:p>
          <a:p>
            <a:pPr marL="825750" indent="-285750">
              <a:buFont typeface="Arial" panose="020B0604020202020204" pitchFamily="34" charset="0"/>
              <a:buChar char="•"/>
            </a:pPr>
            <a:r>
              <a:rPr lang="en-GB" sz="1600" dirty="0"/>
              <a:t>Clean Address information and </a:t>
            </a:r>
          </a:p>
          <a:p>
            <a:pPr marL="1282950" lvl="1" indent="-285750">
              <a:buFont typeface="Courier New" panose="02070309020205020404" pitchFamily="49" charset="0"/>
              <a:buChar char="o"/>
            </a:pPr>
            <a:r>
              <a:rPr lang="en-GB" sz="1600" dirty="0"/>
              <a:t>Link satellite Image Lot calculation</a:t>
            </a:r>
          </a:p>
          <a:p>
            <a:pPr marL="720000"/>
            <a:endParaRPr lang="en-GB" dirty="0"/>
          </a:p>
          <a:p>
            <a:pPr marL="825750" indent="-285750">
              <a:buFont typeface="Arial" panose="020B0604020202020204" pitchFamily="34" charset="0"/>
              <a:buChar char="•"/>
            </a:pPr>
            <a:r>
              <a:rPr lang="en-AU" sz="1600" dirty="0"/>
              <a:t>Create correlated plots and </a:t>
            </a:r>
            <a:r>
              <a:rPr lang="en-GB" sz="1600" dirty="0"/>
              <a:t>statistical graph representations of predictors</a:t>
            </a:r>
          </a:p>
          <a:p>
            <a:pPr marL="825750" indent="-285750">
              <a:buFont typeface="Arial" panose="020B0604020202020204" pitchFamily="34" charset="0"/>
              <a:buChar char="•"/>
            </a:pPr>
            <a:endParaRPr lang="en-GB" sz="1600" dirty="0"/>
          </a:p>
          <a:p>
            <a:pPr marL="825750" indent="-285750">
              <a:buFont typeface="Arial" panose="020B0604020202020204" pitchFamily="34" charset="0"/>
              <a:buChar char="•"/>
            </a:pPr>
            <a:r>
              <a:rPr lang="en-AU" sz="1600" dirty="0"/>
              <a:t>S</a:t>
            </a:r>
            <a:r>
              <a:rPr lang="en-GB" sz="1600" dirty="0"/>
              <a:t>how improvements to the Automated module after implementing machine learning</a:t>
            </a:r>
          </a:p>
          <a:p>
            <a:pPr marL="540000"/>
            <a:endParaRPr lang="en-GB" sz="1600" dirty="0"/>
          </a:p>
          <a:p>
            <a:pPr marL="720000"/>
            <a:endParaRPr lang="en-AU" dirty="0"/>
          </a:p>
        </p:txBody>
      </p:sp>
      <p:sp>
        <p:nvSpPr>
          <p:cNvPr id="5" name="Rectangle 4">
            <a:extLst>
              <a:ext uri="{FF2B5EF4-FFF2-40B4-BE49-F238E27FC236}">
                <a16:creationId xmlns:a16="http://schemas.microsoft.com/office/drawing/2014/main" id="{AAE3A26F-CAE8-482D-967E-892CF0716110}"/>
              </a:ext>
            </a:extLst>
          </p:cNvPr>
          <p:cNvSpPr/>
          <p:nvPr/>
        </p:nvSpPr>
        <p:spPr>
          <a:xfrm>
            <a:off x="3573875" y="402470"/>
            <a:ext cx="1099981" cy="492443"/>
          </a:xfrm>
          <a:prstGeom prst="rect">
            <a:avLst/>
          </a:prstGeom>
        </p:spPr>
        <p:txBody>
          <a:bodyPr wrap="none">
            <a:spAutoFit/>
          </a:bodyPr>
          <a:lstStyle/>
          <a:p>
            <a:r>
              <a:rPr lang="en-GB" sz="2600" b="1" u="sng" dirty="0"/>
              <a:t>Scope</a:t>
            </a:r>
          </a:p>
        </p:txBody>
      </p:sp>
    </p:spTree>
    <p:extLst>
      <p:ext uri="{BB962C8B-B14F-4D97-AF65-F5344CB8AC3E}">
        <p14:creationId xmlns:p14="http://schemas.microsoft.com/office/powerpoint/2010/main" val="275346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5EC41-A99E-4D92-88AB-1C33EF4DA1DD}"/>
              </a:ext>
            </a:extLst>
          </p:cNvPr>
          <p:cNvPicPr>
            <a:picLocks noChangeAspect="1"/>
          </p:cNvPicPr>
          <p:nvPr/>
        </p:nvPicPr>
        <p:blipFill>
          <a:blip r:embed="rId2"/>
          <a:stretch>
            <a:fillRect/>
          </a:stretch>
        </p:blipFill>
        <p:spPr>
          <a:xfrm>
            <a:off x="690034" y="974930"/>
            <a:ext cx="9783637" cy="1761252"/>
          </a:xfrm>
          <a:prstGeom prst="rect">
            <a:avLst/>
          </a:prstGeom>
        </p:spPr>
      </p:pic>
      <p:pic>
        <p:nvPicPr>
          <p:cNvPr id="7" name="Picture 6">
            <a:extLst>
              <a:ext uri="{FF2B5EF4-FFF2-40B4-BE49-F238E27FC236}">
                <a16:creationId xmlns:a16="http://schemas.microsoft.com/office/drawing/2014/main" id="{4218F96E-278E-4B4C-BF7D-7416B36DFCF5}"/>
              </a:ext>
            </a:extLst>
          </p:cNvPr>
          <p:cNvPicPr>
            <a:picLocks noChangeAspect="1"/>
          </p:cNvPicPr>
          <p:nvPr/>
        </p:nvPicPr>
        <p:blipFill>
          <a:blip r:embed="rId3"/>
          <a:stretch>
            <a:fillRect/>
          </a:stretch>
        </p:blipFill>
        <p:spPr>
          <a:xfrm>
            <a:off x="2777455" y="3280675"/>
            <a:ext cx="4319145" cy="3389709"/>
          </a:xfrm>
          <a:prstGeom prst="rect">
            <a:avLst/>
          </a:prstGeom>
        </p:spPr>
      </p:pic>
      <p:sp>
        <p:nvSpPr>
          <p:cNvPr id="9" name="Rectangle 8">
            <a:extLst>
              <a:ext uri="{FF2B5EF4-FFF2-40B4-BE49-F238E27FC236}">
                <a16:creationId xmlns:a16="http://schemas.microsoft.com/office/drawing/2014/main" id="{2CEF5006-15B7-4422-938A-1AEBE456C740}"/>
              </a:ext>
            </a:extLst>
          </p:cNvPr>
          <p:cNvSpPr/>
          <p:nvPr/>
        </p:nvSpPr>
        <p:spPr>
          <a:xfrm>
            <a:off x="3598627" y="187616"/>
            <a:ext cx="3365206" cy="430887"/>
          </a:xfrm>
          <a:prstGeom prst="rect">
            <a:avLst/>
          </a:prstGeom>
        </p:spPr>
        <p:txBody>
          <a:bodyPr wrap="square">
            <a:spAutoFit/>
          </a:bodyPr>
          <a:lstStyle/>
          <a:p>
            <a:r>
              <a:rPr lang="en-AU" sz="2200" b="1" u="sng" dirty="0"/>
              <a:t>Investigate Client’s Data</a:t>
            </a:r>
            <a:endParaRPr lang="en-GB" sz="2200" b="1" u="sng" dirty="0"/>
          </a:p>
        </p:txBody>
      </p:sp>
      <p:sp>
        <p:nvSpPr>
          <p:cNvPr id="13" name="Rectangle 12">
            <a:extLst>
              <a:ext uri="{FF2B5EF4-FFF2-40B4-BE49-F238E27FC236}">
                <a16:creationId xmlns:a16="http://schemas.microsoft.com/office/drawing/2014/main" id="{E510042F-C73B-4BA9-8D0A-519174F568B2}"/>
              </a:ext>
            </a:extLst>
          </p:cNvPr>
          <p:cNvSpPr/>
          <p:nvPr/>
        </p:nvSpPr>
        <p:spPr>
          <a:xfrm>
            <a:off x="690034" y="544043"/>
            <a:ext cx="1091907" cy="369332"/>
          </a:xfrm>
          <a:prstGeom prst="rect">
            <a:avLst/>
          </a:prstGeom>
        </p:spPr>
        <p:txBody>
          <a:bodyPr wrap="square">
            <a:spAutoFit/>
          </a:bodyPr>
          <a:lstStyle/>
          <a:p>
            <a:r>
              <a:rPr lang="en-AU" b="1" u="sng" dirty="0"/>
              <a:t>Head()</a:t>
            </a:r>
            <a:endParaRPr lang="en-GB" b="1" u="sng" dirty="0"/>
          </a:p>
        </p:txBody>
      </p:sp>
      <p:sp>
        <p:nvSpPr>
          <p:cNvPr id="14" name="Rectangle 13">
            <a:extLst>
              <a:ext uri="{FF2B5EF4-FFF2-40B4-BE49-F238E27FC236}">
                <a16:creationId xmlns:a16="http://schemas.microsoft.com/office/drawing/2014/main" id="{30F52742-AEFA-45FA-9BEE-660332FFFAC1}"/>
              </a:ext>
            </a:extLst>
          </p:cNvPr>
          <p:cNvSpPr/>
          <p:nvPr/>
        </p:nvSpPr>
        <p:spPr>
          <a:xfrm>
            <a:off x="855134" y="3198343"/>
            <a:ext cx="1667933" cy="369332"/>
          </a:xfrm>
          <a:prstGeom prst="rect">
            <a:avLst/>
          </a:prstGeom>
        </p:spPr>
        <p:txBody>
          <a:bodyPr wrap="square">
            <a:spAutoFit/>
          </a:bodyPr>
          <a:lstStyle/>
          <a:p>
            <a:r>
              <a:rPr lang="en-AU" b="1" u="sng" dirty="0"/>
              <a:t>Nulls &amp; Zeros</a:t>
            </a:r>
            <a:endParaRPr lang="en-GB" b="1" u="sng" dirty="0"/>
          </a:p>
        </p:txBody>
      </p:sp>
    </p:spTree>
    <p:extLst>
      <p:ext uri="{BB962C8B-B14F-4D97-AF65-F5344CB8AC3E}">
        <p14:creationId xmlns:p14="http://schemas.microsoft.com/office/powerpoint/2010/main" val="307109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70C704-F933-41F1-80FE-AB644443EAC5}"/>
              </a:ext>
            </a:extLst>
          </p:cNvPr>
          <p:cNvSpPr>
            <a:spLocks noChangeArrowheads="1"/>
          </p:cNvSpPr>
          <p:nvPr/>
        </p:nvSpPr>
        <p:spPr bwMode="auto">
          <a:xfrm>
            <a:off x="1278760" y="1242907"/>
            <a:ext cx="316372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Shape</a:t>
            </a:r>
            <a:r>
              <a:rPr kumimoji="0" lang="en-US" altLang="en-US" sz="1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(534, 11)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err="1">
                <a:solidFill>
                  <a:srgbClr val="000000"/>
                </a:solidFill>
                <a:latin typeface="Calibri" panose="020F0502020204030204" pitchFamily="34" charset="0"/>
                <a:cs typeface="Calibri" panose="020F0502020204030204" pitchFamily="34" charset="0"/>
              </a:rPr>
              <a:t>Lland_sqm</a:t>
            </a:r>
            <a:r>
              <a:rPr lang="en-US" altLang="en-US" sz="1400" dirty="0">
                <a:solidFill>
                  <a:srgbClr val="000000"/>
                </a:solidFill>
                <a:latin typeface="Calibri" panose="020F0502020204030204" pitchFamily="34" charset="0"/>
                <a:cs typeface="Calibri" panose="020F0502020204030204" pitchFamily="34" charset="0"/>
              </a:rPr>
              <a:t>		48% missing</a:t>
            </a:r>
          </a:p>
          <a:p>
            <a:pPr lvl="0" defTabSz="914400" eaLnBrk="0" fontAlgn="base" hangingPunct="0">
              <a:spcBef>
                <a:spcPct val="0"/>
              </a:spcBef>
              <a:spcAft>
                <a:spcPct val="0"/>
              </a:spcAft>
            </a:pPr>
            <a:r>
              <a:rPr lang="en-US" altLang="en-US" sz="1400" b="1" dirty="0">
                <a:solidFill>
                  <a:srgbClr val="000000"/>
                </a:solidFill>
                <a:latin typeface="Calibri" panose="020F0502020204030204" pitchFamily="34" charset="0"/>
                <a:cs typeface="Calibri" panose="020F0502020204030204" pitchFamily="34" charset="0"/>
              </a:rPr>
              <a:t>Floorplan</a:t>
            </a:r>
            <a:r>
              <a:rPr lang="en-US" altLang="en-US" sz="1400" dirty="0">
                <a:solidFill>
                  <a:srgbClr val="000000"/>
                </a:solidFill>
                <a:latin typeface="Calibri" panose="020F0502020204030204" pitchFamily="34" charset="0"/>
                <a:cs typeface="Calibri" panose="020F0502020204030204" pitchFamily="34" charset="0"/>
              </a:rPr>
              <a:t> 		27% missing</a:t>
            </a:r>
          </a:p>
        </p:txBody>
      </p:sp>
      <p:pic>
        <p:nvPicPr>
          <p:cNvPr id="5" name="Picture 4">
            <a:extLst>
              <a:ext uri="{FF2B5EF4-FFF2-40B4-BE49-F238E27FC236}">
                <a16:creationId xmlns:a16="http://schemas.microsoft.com/office/drawing/2014/main" id="{30E186D6-EC28-40EF-9A97-3447A2CC0DE0}"/>
              </a:ext>
            </a:extLst>
          </p:cNvPr>
          <p:cNvPicPr>
            <a:picLocks noChangeAspect="1"/>
          </p:cNvPicPr>
          <p:nvPr/>
        </p:nvPicPr>
        <p:blipFill>
          <a:blip r:embed="rId2"/>
          <a:stretch>
            <a:fillRect/>
          </a:stretch>
        </p:blipFill>
        <p:spPr>
          <a:xfrm>
            <a:off x="4622067" y="868425"/>
            <a:ext cx="4438644" cy="1232470"/>
          </a:xfrm>
          <a:prstGeom prst="rect">
            <a:avLst/>
          </a:prstGeom>
        </p:spPr>
      </p:pic>
      <p:grpSp>
        <p:nvGrpSpPr>
          <p:cNvPr id="10" name="Group 9">
            <a:extLst>
              <a:ext uri="{FF2B5EF4-FFF2-40B4-BE49-F238E27FC236}">
                <a16:creationId xmlns:a16="http://schemas.microsoft.com/office/drawing/2014/main" id="{3800CF38-E572-424D-BF1C-73E835480C37}"/>
              </a:ext>
            </a:extLst>
          </p:cNvPr>
          <p:cNvGrpSpPr/>
          <p:nvPr/>
        </p:nvGrpSpPr>
        <p:grpSpPr>
          <a:xfrm>
            <a:off x="2656079" y="2594570"/>
            <a:ext cx="4301308" cy="3680288"/>
            <a:chOff x="2431713" y="2835870"/>
            <a:chExt cx="4301308" cy="3680288"/>
          </a:xfrm>
        </p:grpSpPr>
        <p:pic>
          <p:nvPicPr>
            <p:cNvPr id="6" name="Picture 5">
              <a:extLst>
                <a:ext uri="{FF2B5EF4-FFF2-40B4-BE49-F238E27FC236}">
                  <a16:creationId xmlns:a16="http://schemas.microsoft.com/office/drawing/2014/main" id="{C950C9F9-A26D-401C-857B-2B671E550CCD}"/>
                </a:ext>
              </a:extLst>
            </p:cNvPr>
            <p:cNvPicPr>
              <a:picLocks noChangeAspect="1"/>
            </p:cNvPicPr>
            <p:nvPr/>
          </p:nvPicPr>
          <p:blipFill>
            <a:blip r:embed="rId3"/>
            <a:stretch>
              <a:fillRect/>
            </a:stretch>
          </p:blipFill>
          <p:spPr>
            <a:xfrm>
              <a:off x="2431713" y="3352800"/>
              <a:ext cx="4301308" cy="3163358"/>
            </a:xfrm>
            <a:prstGeom prst="rect">
              <a:avLst/>
            </a:prstGeom>
          </p:spPr>
        </p:pic>
        <p:sp>
          <p:nvSpPr>
            <p:cNvPr id="7" name="Rectangle 6">
              <a:extLst>
                <a:ext uri="{FF2B5EF4-FFF2-40B4-BE49-F238E27FC236}">
                  <a16:creationId xmlns:a16="http://schemas.microsoft.com/office/drawing/2014/main" id="{6332BC38-8D39-4896-85C6-598AA74BA5F1}"/>
                </a:ext>
              </a:extLst>
            </p:cNvPr>
            <p:cNvSpPr/>
            <p:nvPr/>
          </p:nvSpPr>
          <p:spPr>
            <a:xfrm>
              <a:off x="3022602" y="2835870"/>
              <a:ext cx="3128432" cy="369332"/>
            </a:xfrm>
            <a:prstGeom prst="rect">
              <a:avLst/>
            </a:prstGeom>
          </p:spPr>
          <p:txBody>
            <a:bodyPr wrap="square">
              <a:spAutoFit/>
            </a:bodyPr>
            <a:lstStyle/>
            <a:p>
              <a:r>
                <a:rPr lang="en-AU" b="1" u="sng" dirty="0"/>
                <a:t>Street Cleaning Required</a:t>
              </a:r>
              <a:endParaRPr lang="en-GB" b="1" u="sng" dirty="0"/>
            </a:p>
          </p:txBody>
        </p:sp>
      </p:grpSp>
      <p:sp>
        <p:nvSpPr>
          <p:cNvPr id="8" name="Rectangle 7">
            <a:extLst>
              <a:ext uri="{FF2B5EF4-FFF2-40B4-BE49-F238E27FC236}">
                <a16:creationId xmlns:a16="http://schemas.microsoft.com/office/drawing/2014/main" id="{92A41427-334E-4039-A2E4-E7A692A146FA}"/>
              </a:ext>
            </a:extLst>
          </p:cNvPr>
          <p:cNvSpPr/>
          <p:nvPr/>
        </p:nvSpPr>
        <p:spPr>
          <a:xfrm>
            <a:off x="1192690" y="738777"/>
            <a:ext cx="2807810" cy="369332"/>
          </a:xfrm>
          <a:prstGeom prst="rect">
            <a:avLst/>
          </a:prstGeom>
        </p:spPr>
        <p:txBody>
          <a:bodyPr wrap="square">
            <a:spAutoFit/>
          </a:bodyPr>
          <a:lstStyle/>
          <a:p>
            <a:r>
              <a:rPr lang="en-AU" b="1" u="sng" dirty="0"/>
              <a:t>Shape &amp; Warnings</a:t>
            </a:r>
            <a:endParaRPr lang="en-GB" b="1" u="sng" dirty="0"/>
          </a:p>
        </p:txBody>
      </p:sp>
      <p:sp>
        <p:nvSpPr>
          <p:cNvPr id="9" name="Rectangle 8">
            <a:extLst>
              <a:ext uri="{FF2B5EF4-FFF2-40B4-BE49-F238E27FC236}">
                <a16:creationId xmlns:a16="http://schemas.microsoft.com/office/drawing/2014/main" id="{637A020D-48A4-4C1C-8C66-F527DBC88D41}"/>
              </a:ext>
            </a:extLst>
          </p:cNvPr>
          <p:cNvSpPr/>
          <p:nvPr/>
        </p:nvSpPr>
        <p:spPr>
          <a:xfrm>
            <a:off x="2899763" y="401511"/>
            <a:ext cx="4169903" cy="430887"/>
          </a:xfrm>
          <a:prstGeom prst="rect">
            <a:avLst/>
          </a:prstGeom>
        </p:spPr>
        <p:txBody>
          <a:bodyPr wrap="square">
            <a:spAutoFit/>
          </a:bodyPr>
          <a:lstStyle/>
          <a:p>
            <a:r>
              <a:rPr lang="en-AU" sz="2200" b="1" u="sng" dirty="0"/>
              <a:t>Investigate Client’s Data</a:t>
            </a:r>
            <a:r>
              <a:rPr lang="en-AU" sz="1400" dirty="0"/>
              <a:t> </a:t>
            </a:r>
            <a:r>
              <a:rPr lang="en-AU" sz="1400" dirty="0" err="1"/>
              <a:t>cont</a:t>
            </a:r>
            <a:endParaRPr lang="en-GB" sz="1400" dirty="0"/>
          </a:p>
        </p:txBody>
      </p:sp>
    </p:spTree>
    <p:extLst>
      <p:ext uri="{BB962C8B-B14F-4D97-AF65-F5344CB8AC3E}">
        <p14:creationId xmlns:p14="http://schemas.microsoft.com/office/powerpoint/2010/main" val="238063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510DAFB-E63A-445D-953E-936D14893388}"/>
              </a:ext>
            </a:extLst>
          </p:cNvPr>
          <p:cNvSpPr txBox="1">
            <a:spLocks/>
          </p:cNvSpPr>
          <p:nvPr/>
        </p:nvSpPr>
        <p:spPr>
          <a:xfrm>
            <a:off x="991389" y="364064"/>
            <a:ext cx="9405678" cy="63288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b="1" dirty="0"/>
              <a:t>My File Details</a:t>
            </a:r>
            <a:endParaRPr lang="en-AU" sz="1100" b="1" dirty="0"/>
          </a:p>
          <a:p>
            <a:endParaRPr lang="en-AU" sz="1100" b="1" dirty="0"/>
          </a:p>
          <a:p>
            <a:pPr marL="1257300" lvl="2" indent="-342900" algn="l">
              <a:buFont typeface="Arial" panose="020B0604020202020204" pitchFamily="34" charset="0"/>
              <a:buChar char="•"/>
            </a:pPr>
            <a:r>
              <a:rPr lang="en-AU" dirty="0"/>
              <a:t>Path </a:t>
            </a:r>
            <a:r>
              <a:rPr lang="en-GB" dirty="0"/>
              <a:t>C:\Users\sergi\Downloads\Sellable Scrapping\Datasets</a:t>
            </a:r>
          </a:p>
          <a:p>
            <a:pPr marL="1714500" lvl="3" indent="-342900" algn="l">
              <a:buFont typeface="Courier New" panose="02070309020205020404" pitchFamily="49" charset="0"/>
              <a:buChar char="o"/>
            </a:pPr>
            <a:r>
              <a:rPr lang="en-GB" dirty="0"/>
              <a:t>Street_Abbreviations_on_file.csv</a:t>
            </a:r>
          </a:p>
          <a:p>
            <a:pPr marL="2171700" lvl="4" indent="-342900" algn="l">
              <a:buFont typeface="Courier New" panose="02070309020205020404" pitchFamily="49" charset="0"/>
              <a:buChar char="o"/>
            </a:pPr>
            <a:r>
              <a:rPr lang="en-AU" dirty="0"/>
              <a:t>80 records </a:t>
            </a:r>
          </a:p>
          <a:p>
            <a:pPr marL="2171700" lvl="4" indent="-342900" algn="l">
              <a:buFont typeface="Courier New" panose="02070309020205020404" pitchFamily="49" charset="0"/>
              <a:buChar char="o"/>
            </a:pPr>
            <a:r>
              <a:rPr lang="en-AU" dirty="0"/>
              <a:t>File contains</a:t>
            </a:r>
          </a:p>
          <a:p>
            <a:pPr marL="2628900" lvl="5" indent="-342900" algn="l">
              <a:buFont typeface="Courier New" panose="02070309020205020404" pitchFamily="49" charset="0"/>
              <a:buChar char="o"/>
            </a:pPr>
            <a:r>
              <a:rPr lang="en-AU" dirty="0"/>
              <a:t>Abbreviation</a:t>
            </a:r>
          </a:p>
          <a:p>
            <a:pPr marL="2628900" lvl="5" indent="-342900" algn="l">
              <a:buFont typeface="Courier New" panose="02070309020205020404" pitchFamily="49" charset="0"/>
              <a:buChar char="o"/>
            </a:pPr>
            <a:r>
              <a:rPr lang="en-AU" dirty="0"/>
              <a:t>List of combinations</a:t>
            </a:r>
          </a:p>
          <a:p>
            <a:pPr marL="2628900" lvl="5" indent="-342900" algn="l">
              <a:buFont typeface="Courier New" panose="02070309020205020404" pitchFamily="49" charset="0"/>
              <a:buChar char="o"/>
            </a:pPr>
            <a:r>
              <a:rPr lang="en-AU" dirty="0"/>
              <a:t>Full Street Type</a:t>
            </a:r>
          </a:p>
          <a:p>
            <a:pPr marL="2171700" lvl="4" indent="-342900" algn="l">
              <a:buFont typeface="Courier New" panose="02070309020205020404" pitchFamily="49" charset="0"/>
              <a:buChar char="o"/>
            </a:pPr>
            <a:endParaRPr lang="en-AU" dirty="0"/>
          </a:p>
          <a:p>
            <a:pPr marL="1714500" lvl="3" indent="-342900" algn="l">
              <a:buFont typeface="Courier New" panose="02070309020205020404" pitchFamily="49" charset="0"/>
              <a:buChar char="o"/>
            </a:pPr>
            <a:r>
              <a:rPr lang="en-AU" dirty="0"/>
              <a:t>Modified_Sample_Data.csv</a:t>
            </a:r>
          </a:p>
          <a:p>
            <a:pPr marL="2171700" lvl="4" indent="-342900" algn="l">
              <a:buFont typeface="Courier New" panose="02070309020205020404" pitchFamily="49" charset="0"/>
              <a:buChar char="o"/>
            </a:pPr>
            <a:r>
              <a:rPr lang="en-AU" dirty="0"/>
              <a:t>100 records </a:t>
            </a:r>
          </a:p>
          <a:p>
            <a:pPr marL="2171700" lvl="4" indent="-342900" algn="l">
              <a:buFont typeface="Courier New" panose="02070309020205020404" pitchFamily="49" charset="0"/>
              <a:buChar char="o"/>
            </a:pPr>
            <a:r>
              <a:rPr lang="en-AU" dirty="0"/>
              <a:t>File contains</a:t>
            </a:r>
          </a:p>
          <a:p>
            <a:pPr marL="2628900" lvl="5" indent="-342900" algn="l">
              <a:buFont typeface="Courier New" panose="02070309020205020404" pitchFamily="49" charset="0"/>
              <a:buChar char="o"/>
            </a:pPr>
            <a:r>
              <a:rPr lang="en-AU" dirty="0"/>
              <a:t>Id</a:t>
            </a:r>
          </a:p>
          <a:p>
            <a:pPr marL="2628900" lvl="5" indent="-342900" algn="l">
              <a:buFont typeface="Courier New" panose="02070309020205020404" pitchFamily="49" charset="0"/>
              <a:buChar char="o"/>
            </a:pPr>
            <a:r>
              <a:rPr lang="en-AU" dirty="0"/>
              <a:t>Modified Address to access URL</a:t>
            </a:r>
          </a:p>
          <a:p>
            <a:pPr lvl="4" algn="l"/>
            <a:endParaRPr lang="en-GB" dirty="0"/>
          </a:p>
          <a:p>
            <a:pPr marL="1714500" lvl="3" indent="-342900" algn="l">
              <a:buFont typeface="Courier New" panose="02070309020205020404" pitchFamily="49" charset="0"/>
              <a:buChar char="o"/>
            </a:pPr>
            <a:r>
              <a:rPr lang="en-AU" dirty="0"/>
              <a:t>Scrapped_data.csv</a:t>
            </a:r>
          </a:p>
          <a:p>
            <a:pPr marL="2171700" lvl="4" indent="-342900" algn="l">
              <a:buFont typeface="Courier New" panose="02070309020205020404" pitchFamily="49" charset="0"/>
              <a:buChar char="o"/>
            </a:pPr>
            <a:r>
              <a:rPr lang="en-AU" dirty="0"/>
              <a:t>Expandable – Not known changes  </a:t>
            </a:r>
          </a:p>
          <a:p>
            <a:pPr marL="2171700" lvl="4" indent="-342900" algn="l">
              <a:buFont typeface="Courier New" panose="02070309020205020404" pitchFamily="49" charset="0"/>
              <a:buChar char="o"/>
            </a:pPr>
            <a:r>
              <a:rPr lang="en-AU" dirty="0"/>
              <a:t>File contains</a:t>
            </a:r>
            <a:endParaRPr lang="en-GB" dirty="0"/>
          </a:p>
          <a:p>
            <a:pPr lvl="3" algn="l"/>
            <a:endParaRPr lang="en-GB" dirty="0"/>
          </a:p>
          <a:p>
            <a:pPr algn="l"/>
            <a:endParaRPr lang="en-AU" dirty="0"/>
          </a:p>
          <a:p>
            <a:pPr algn="l"/>
            <a:endParaRPr lang="en-AU" dirty="0"/>
          </a:p>
          <a:p>
            <a:pPr algn="l"/>
            <a:endParaRPr lang="en-AU" dirty="0"/>
          </a:p>
          <a:p>
            <a:pPr algn="l"/>
            <a:endParaRPr lang="en-AU" dirty="0"/>
          </a:p>
          <a:p>
            <a:endParaRPr lang="en-GB" dirty="0"/>
          </a:p>
        </p:txBody>
      </p:sp>
    </p:spTree>
    <p:extLst>
      <p:ext uri="{BB962C8B-B14F-4D97-AF65-F5344CB8AC3E}">
        <p14:creationId xmlns:p14="http://schemas.microsoft.com/office/powerpoint/2010/main" val="2869104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5024A5-9A82-425B-B063-1B5EF9DE0101}"/>
              </a:ext>
            </a:extLst>
          </p:cNvPr>
          <p:cNvGrpSpPr/>
          <p:nvPr/>
        </p:nvGrpSpPr>
        <p:grpSpPr>
          <a:xfrm>
            <a:off x="537884" y="1"/>
            <a:ext cx="9183118" cy="3603812"/>
            <a:chOff x="537883" y="0"/>
            <a:chExt cx="9908781" cy="4018131"/>
          </a:xfrm>
        </p:grpSpPr>
        <p:pic>
          <p:nvPicPr>
            <p:cNvPr id="6" name="Picture 5">
              <a:extLst>
                <a:ext uri="{FF2B5EF4-FFF2-40B4-BE49-F238E27FC236}">
                  <a16:creationId xmlns:a16="http://schemas.microsoft.com/office/drawing/2014/main" id="{A6D123C7-9044-44E6-8463-4AA52DDE27F4}"/>
                </a:ext>
              </a:extLst>
            </p:cNvPr>
            <p:cNvPicPr>
              <a:picLocks noChangeAspect="1"/>
            </p:cNvPicPr>
            <p:nvPr/>
          </p:nvPicPr>
          <p:blipFill>
            <a:blip r:embed="rId2"/>
            <a:stretch>
              <a:fillRect/>
            </a:stretch>
          </p:blipFill>
          <p:spPr>
            <a:xfrm>
              <a:off x="537883" y="0"/>
              <a:ext cx="4924806" cy="4018131"/>
            </a:xfrm>
            <a:prstGeom prst="rect">
              <a:avLst/>
            </a:prstGeom>
          </p:spPr>
        </p:pic>
        <p:pic>
          <p:nvPicPr>
            <p:cNvPr id="7" name="Picture 6">
              <a:extLst>
                <a:ext uri="{FF2B5EF4-FFF2-40B4-BE49-F238E27FC236}">
                  <a16:creationId xmlns:a16="http://schemas.microsoft.com/office/drawing/2014/main" id="{45B7FA56-B9D2-4BA2-BAE2-E0D0290C60F7}"/>
                </a:ext>
              </a:extLst>
            </p:cNvPr>
            <p:cNvPicPr>
              <a:picLocks noChangeAspect="1"/>
            </p:cNvPicPr>
            <p:nvPr/>
          </p:nvPicPr>
          <p:blipFill>
            <a:blip r:embed="rId3"/>
            <a:stretch>
              <a:fillRect/>
            </a:stretch>
          </p:blipFill>
          <p:spPr>
            <a:xfrm>
              <a:off x="5359263" y="283610"/>
              <a:ext cx="5087401" cy="3341220"/>
            </a:xfrm>
            <a:prstGeom prst="rect">
              <a:avLst/>
            </a:prstGeom>
          </p:spPr>
        </p:pic>
      </p:grpSp>
      <p:pic>
        <p:nvPicPr>
          <p:cNvPr id="9" name="Picture 8">
            <a:extLst>
              <a:ext uri="{FF2B5EF4-FFF2-40B4-BE49-F238E27FC236}">
                <a16:creationId xmlns:a16="http://schemas.microsoft.com/office/drawing/2014/main" id="{8856C821-1DDE-49EA-ACD9-044EAB74A427}"/>
              </a:ext>
            </a:extLst>
          </p:cNvPr>
          <p:cNvPicPr>
            <a:picLocks noChangeAspect="1"/>
          </p:cNvPicPr>
          <p:nvPr/>
        </p:nvPicPr>
        <p:blipFill>
          <a:blip r:embed="rId4"/>
          <a:stretch>
            <a:fillRect/>
          </a:stretch>
        </p:blipFill>
        <p:spPr>
          <a:xfrm>
            <a:off x="577002" y="3251066"/>
            <a:ext cx="7727990" cy="1788719"/>
          </a:xfrm>
          <a:prstGeom prst="rect">
            <a:avLst/>
          </a:prstGeom>
        </p:spPr>
      </p:pic>
      <p:pic>
        <p:nvPicPr>
          <p:cNvPr id="10" name="Picture 9">
            <a:extLst>
              <a:ext uri="{FF2B5EF4-FFF2-40B4-BE49-F238E27FC236}">
                <a16:creationId xmlns:a16="http://schemas.microsoft.com/office/drawing/2014/main" id="{A5EEEE76-9844-4334-872A-F418C1F03159}"/>
              </a:ext>
            </a:extLst>
          </p:cNvPr>
          <p:cNvPicPr>
            <a:picLocks noChangeAspect="1"/>
          </p:cNvPicPr>
          <p:nvPr/>
        </p:nvPicPr>
        <p:blipFill>
          <a:blip r:embed="rId5"/>
          <a:stretch>
            <a:fillRect/>
          </a:stretch>
        </p:blipFill>
        <p:spPr>
          <a:xfrm>
            <a:off x="650348" y="4668554"/>
            <a:ext cx="5507589" cy="2082321"/>
          </a:xfrm>
          <a:prstGeom prst="rect">
            <a:avLst/>
          </a:prstGeom>
        </p:spPr>
      </p:pic>
    </p:spTree>
    <p:extLst>
      <p:ext uri="{BB962C8B-B14F-4D97-AF65-F5344CB8AC3E}">
        <p14:creationId xmlns:p14="http://schemas.microsoft.com/office/powerpoint/2010/main" val="32980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C205C3-B222-469C-A214-A79934B66B0F}"/>
              </a:ext>
            </a:extLst>
          </p:cNvPr>
          <p:cNvPicPr>
            <a:picLocks noChangeAspect="1"/>
          </p:cNvPicPr>
          <p:nvPr/>
        </p:nvPicPr>
        <p:blipFill>
          <a:blip r:embed="rId2"/>
          <a:stretch>
            <a:fillRect/>
          </a:stretch>
        </p:blipFill>
        <p:spPr>
          <a:xfrm>
            <a:off x="443024" y="880433"/>
            <a:ext cx="10052201" cy="5097133"/>
          </a:xfrm>
          <a:prstGeom prst="rect">
            <a:avLst/>
          </a:prstGeom>
        </p:spPr>
      </p:pic>
      <p:sp>
        <p:nvSpPr>
          <p:cNvPr id="5" name="Rectangle 4">
            <a:extLst>
              <a:ext uri="{FF2B5EF4-FFF2-40B4-BE49-F238E27FC236}">
                <a16:creationId xmlns:a16="http://schemas.microsoft.com/office/drawing/2014/main" id="{968EED93-E27A-47AA-ACEC-A118D4455021}"/>
              </a:ext>
            </a:extLst>
          </p:cNvPr>
          <p:cNvSpPr/>
          <p:nvPr/>
        </p:nvSpPr>
        <p:spPr>
          <a:xfrm>
            <a:off x="3683000" y="366243"/>
            <a:ext cx="3060089" cy="369332"/>
          </a:xfrm>
          <a:prstGeom prst="rect">
            <a:avLst/>
          </a:prstGeom>
        </p:spPr>
        <p:txBody>
          <a:bodyPr wrap="square">
            <a:spAutoFit/>
          </a:bodyPr>
          <a:lstStyle/>
          <a:p>
            <a:r>
              <a:rPr lang="en-AU" b="1" u="sng" dirty="0"/>
              <a:t>Scrapping Results</a:t>
            </a:r>
            <a:endParaRPr lang="en-GB" b="1" u="sng" dirty="0"/>
          </a:p>
        </p:txBody>
      </p:sp>
    </p:spTree>
    <p:extLst>
      <p:ext uri="{BB962C8B-B14F-4D97-AF65-F5344CB8AC3E}">
        <p14:creationId xmlns:p14="http://schemas.microsoft.com/office/powerpoint/2010/main" val="49875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859398-65FB-450F-8ED2-75DFB0075ABD}"/>
              </a:ext>
            </a:extLst>
          </p:cNvPr>
          <p:cNvPicPr>
            <a:picLocks noChangeAspect="1"/>
          </p:cNvPicPr>
          <p:nvPr/>
        </p:nvPicPr>
        <p:blipFill>
          <a:blip r:embed="rId2"/>
          <a:stretch>
            <a:fillRect/>
          </a:stretch>
        </p:blipFill>
        <p:spPr>
          <a:xfrm>
            <a:off x="6868280" y="3956535"/>
            <a:ext cx="3054653" cy="1578237"/>
          </a:xfrm>
          <a:prstGeom prst="rect">
            <a:avLst/>
          </a:prstGeom>
        </p:spPr>
      </p:pic>
      <p:pic>
        <p:nvPicPr>
          <p:cNvPr id="7" name="Picture 6">
            <a:extLst>
              <a:ext uri="{FF2B5EF4-FFF2-40B4-BE49-F238E27FC236}">
                <a16:creationId xmlns:a16="http://schemas.microsoft.com/office/drawing/2014/main" id="{791DC742-E69F-47A3-841E-45F41680BC2B}"/>
              </a:ext>
            </a:extLst>
          </p:cNvPr>
          <p:cNvPicPr>
            <a:picLocks noChangeAspect="1"/>
          </p:cNvPicPr>
          <p:nvPr/>
        </p:nvPicPr>
        <p:blipFill>
          <a:blip r:embed="rId3"/>
          <a:stretch>
            <a:fillRect/>
          </a:stretch>
        </p:blipFill>
        <p:spPr>
          <a:xfrm>
            <a:off x="2697817" y="2533742"/>
            <a:ext cx="4091363" cy="3464565"/>
          </a:xfrm>
          <a:prstGeom prst="rect">
            <a:avLst/>
          </a:prstGeom>
        </p:spPr>
      </p:pic>
      <p:sp>
        <p:nvSpPr>
          <p:cNvPr id="4" name="TextBox 3">
            <a:extLst>
              <a:ext uri="{FF2B5EF4-FFF2-40B4-BE49-F238E27FC236}">
                <a16:creationId xmlns:a16="http://schemas.microsoft.com/office/drawing/2014/main" id="{1824635C-79FE-40A7-821A-F160FEF870D4}"/>
              </a:ext>
            </a:extLst>
          </p:cNvPr>
          <p:cNvSpPr txBox="1"/>
          <p:nvPr/>
        </p:nvSpPr>
        <p:spPr>
          <a:xfrm>
            <a:off x="525304" y="207313"/>
            <a:ext cx="8995213" cy="2492990"/>
          </a:xfrm>
          <a:prstGeom prst="rect">
            <a:avLst/>
          </a:prstGeom>
          <a:noFill/>
        </p:spPr>
        <p:txBody>
          <a:bodyPr wrap="square" rtlCol="0">
            <a:spAutoFit/>
          </a:bodyPr>
          <a:lstStyle/>
          <a:p>
            <a:r>
              <a:rPr lang="en-AU" sz="2000" b="1" dirty="0"/>
              <a:t>Yet To Do</a:t>
            </a:r>
          </a:p>
          <a:p>
            <a:r>
              <a:rPr lang="en-AU" sz="2000" dirty="0"/>
              <a:t>Unsupervised</a:t>
            </a:r>
          </a:p>
          <a:p>
            <a:r>
              <a:rPr lang="en-AU" sz="2000" dirty="0"/>
              <a:t>Image recognition to calculate lot size and construction size</a:t>
            </a:r>
          </a:p>
          <a:p>
            <a:r>
              <a:rPr lang="en-AU" sz="2000" dirty="0"/>
              <a:t>Machine learn to calculate </a:t>
            </a:r>
            <a:r>
              <a:rPr lang="en-AU" sz="2000"/>
              <a:t>a predicted Valuation</a:t>
            </a:r>
            <a:endParaRPr lang="en-AU" sz="2000" dirty="0"/>
          </a:p>
          <a:p>
            <a:r>
              <a:rPr lang="en-AU" sz="2000" dirty="0"/>
              <a:t>Create </a:t>
            </a:r>
            <a:r>
              <a:rPr lang="en-GB" sz="2000" dirty="0"/>
              <a:t>statistical correlation graphs showing the price vs predictors.</a:t>
            </a:r>
          </a:p>
          <a:p>
            <a:r>
              <a:rPr lang="en-AU" sz="2000" dirty="0"/>
              <a:t>Demonstrate using graphs the </a:t>
            </a:r>
            <a:r>
              <a:rPr lang="en-GB" sz="2000" dirty="0"/>
              <a:t>predictable algorithm model that would automate an estimated home price.</a:t>
            </a:r>
          </a:p>
          <a:p>
            <a:pPr marL="1260000"/>
            <a:endParaRPr lang="en-GB" sz="1600" dirty="0"/>
          </a:p>
        </p:txBody>
      </p:sp>
      <p:pic>
        <p:nvPicPr>
          <p:cNvPr id="6" name="Picture 5">
            <a:extLst>
              <a:ext uri="{FF2B5EF4-FFF2-40B4-BE49-F238E27FC236}">
                <a16:creationId xmlns:a16="http://schemas.microsoft.com/office/drawing/2014/main" id="{3A2A9CA7-4AE0-4F38-A3A6-F7D8BC9BD363}"/>
              </a:ext>
            </a:extLst>
          </p:cNvPr>
          <p:cNvPicPr>
            <a:picLocks noChangeAspect="1"/>
          </p:cNvPicPr>
          <p:nvPr/>
        </p:nvPicPr>
        <p:blipFill>
          <a:blip r:embed="rId4"/>
          <a:stretch>
            <a:fillRect/>
          </a:stretch>
        </p:blipFill>
        <p:spPr>
          <a:xfrm rot="16200000">
            <a:off x="-350594" y="3215702"/>
            <a:ext cx="3651271" cy="2287351"/>
          </a:xfrm>
          <a:prstGeom prst="rect">
            <a:avLst/>
          </a:prstGeom>
        </p:spPr>
      </p:pic>
      <p:pic>
        <p:nvPicPr>
          <p:cNvPr id="8" name="Picture 7">
            <a:extLst>
              <a:ext uri="{FF2B5EF4-FFF2-40B4-BE49-F238E27FC236}">
                <a16:creationId xmlns:a16="http://schemas.microsoft.com/office/drawing/2014/main" id="{E2061157-4BF5-4552-B640-2F08B278DF5C}"/>
              </a:ext>
            </a:extLst>
          </p:cNvPr>
          <p:cNvPicPr>
            <a:picLocks noChangeAspect="1"/>
          </p:cNvPicPr>
          <p:nvPr/>
        </p:nvPicPr>
        <p:blipFill>
          <a:blip r:embed="rId5"/>
          <a:stretch>
            <a:fillRect/>
          </a:stretch>
        </p:blipFill>
        <p:spPr>
          <a:xfrm>
            <a:off x="6868280" y="2333258"/>
            <a:ext cx="2940103" cy="1212774"/>
          </a:xfrm>
          <a:prstGeom prst="rect">
            <a:avLst/>
          </a:prstGeom>
        </p:spPr>
      </p:pic>
    </p:spTree>
    <p:extLst>
      <p:ext uri="{BB962C8B-B14F-4D97-AF65-F5344CB8AC3E}">
        <p14:creationId xmlns:p14="http://schemas.microsoft.com/office/powerpoint/2010/main" val="295272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8900B-709C-4A46-86A4-2CBF23ED8A91}"/>
              </a:ext>
            </a:extLst>
          </p:cNvPr>
          <p:cNvPicPr>
            <a:picLocks noChangeAspect="1"/>
          </p:cNvPicPr>
          <p:nvPr/>
        </p:nvPicPr>
        <p:blipFill>
          <a:blip r:embed="rId2"/>
          <a:stretch>
            <a:fillRect/>
          </a:stretch>
        </p:blipFill>
        <p:spPr>
          <a:xfrm>
            <a:off x="309899" y="3814076"/>
            <a:ext cx="3257843" cy="2180870"/>
          </a:xfrm>
          <a:prstGeom prst="rect">
            <a:avLst/>
          </a:prstGeom>
        </p:spPr>
      </p:pic>
      <p:pic>
        <p:nvPicPr>
          <p:cNvPr id="8" name="Picture 7">
            <a:extLst>
              <a:ext uri="{FF2B5EF4-FFF2-40B4-BE49-F238E27FC236}">
                <a16:creationId xmlns:a16="http://schemas.microsoft.com/office/drawing/2014/main" id="{360741D8-A778-4F38-99B9-94F7EA6B2479}"/>
              </a:ext>
            </a:extLst>
          </p:cNvPr>
          <p:cNvPicPr>
            <a:picLocks noChangeAspect="1"/>
          </p:cNvPicPr>
          <p:nvPr/>
        </p:nvPicPr>
        <p:blipFill>
          <a:blip r:embed="rId3"/>
          <a:stretch>
            <a:fillRect/>
          </a:stretch>
        </p:blipFill>
        <p:spPr>
          <a:xfrm>
            <a:off x="3913082" y="670820"/>
            <a:ext cx="5553647" cy="2546358"/>
          </a:xfrm>
          <a:prstGeom prst="rect">
            <a:avLst/>
          </a:prstGeom>
        </p:spPr>
      </p:pic>
      <p:pic>
        <p:nvPicPr>
          <p:cNvPr id="10" name="Picture 9">
            <a:extLst>
              <a:ext uri="{FF2B5EF4-FFF2-40B4-BE49-F238E27FC236}">
                <a16:creationId xmlns:a16="http://schemas.microsoft.com/office/drawing/2014/main" id="{83DED03C-5F7D-4762-B7D7-54C50FD646DE}"/>
              </a:ext>
            </a:extLst>
          </p:cNvPr>
          <p:cNvPicPr>
            <a:picLocks noChangeAspect="1"/>
          </p:cNvPicPr>
          <p:nvPr/>
        </p:nvPicPr>
        <p:blipFill>
          <a:blip r:embed="rId4"/>
          <a:stretch>
            <a:fillRect/>
          </a:stretch>
        </p:blipFill>
        <p:spPr>
          <a:xfrm>
            <a:off x="655239" y="670819"/>
            <a:ext cx="2936150" cy="2546358"/>
          </a:xfrm>
          <a:prstGeom prst="rect">
            <a:avLst/>
          </a:prstGeom>
        </p:spPr>
      </p:pic>
      <p:pic>
        <p:nvPicPr>
          <p:cNvPr id="11" name="Picture 10">
            <a:extLst>
              <a:ext uri="{FF2B5EF4-FFF2-40B4-BE49-F238E27FC236}">
                <a16:creationId xmlns:a16="http://schemas.microsoft.com/office/drawing/2014/main" id="{1B10143C-FE1E-476E-A3DF-1CB351C86A4C}"/>
              </a:ext>
            </a:extLst>
          </p:cNvPr>
          <p:cNvPicPr>
            <a:picLocks noChangeAspect="1"/>
          </p:cNvPicPr>
          <p:nvPr/>
        </p:nvPicPr>
        <p:blipFill>
          <a:blip r:embed="rId5"/>
          <a:stretch>
            <a:fillRect/>
          </a:stretch>
        </p:blipFill>
        <p:spPr>
          <a:xfrm>
            <a:off x="3673479" y="3814076"/>
            <a:ext cx="2930647" cy="2078181"/>
          </a:xfrm>
          <a:prstGeom prst="rect">
            <a:avLst/>
          </a:prstGeom>
        </p:spPr>
      </p:pic>
      <p:pic>
        <p:nvPicPr>
          <p:cNvPr id="12" name="Picture 11">
            <a:extLst>
              <a:ext uri="{FF2B5EF4-FFF2-40B4-BE49-F238E27FC236}">
                <a16:creationId xmlns:a16="http://schemas.microsoft.com/office/drawing/2014/main" id="{7CA90EDE-CB00-4879-82D7-560B4EE969B9}"/>
              </a:ext>
            </a:extLst>
          </p:cNvPr>
          <p:cNvPicPr>
            <a:picLocks noChangeAspect="1"/>
          </p:cNvPicPr>
          <p:nvPr/>
        </p:nvPicPr>
        <p:blipFill>
          <a:blip r:embed="rId6"/>
          <a:stretch>
            <a:fillRect/>
          </a:stretch>
        </p:blipFill>
        <p:spPr>
          <a:xfrm>
            <a:off x="6640208" y="3640822"/>
            <a:ext cx="3768830" cy="2231240"/>
          </a:xfrm>
          <a:prstGeom prst="rect">
            <a:avLst/>
          </a:prstGeom>
        </p:spPr>
      </p:pic>
      <p:sp>
        <p:nvSpPr>
          <p:cNvPr id="13" name="Rectangle 12">
            <a:extLst>
              <a:ext uri="{FF2B5EF4-FFF2-40B4-BE49-F238E27FC236}">
                <a16:creationId xmlns:a16="http://schemas.microsoft.com/office/drawing/2014/main" id="{3539305F-B6E1-4E92-94C3-119A470A63D5}"/>
              </a:ext>
            </a:extLst>
          </p:cNvPr>
          <p:cNvSpPr/>
          <p:nvPr/>
        </p:nvSpPr>
        <p:spPr>
          <a:xfrm>
            <a:off x="1622815" y="187704"/>
            <a:ext cx="1069524" cy="369332"/>
          </a:xfrm>
          <a:prstGeom prst="rect">
            <a:avLst/>
          </a:prstGeom>
        </p:spPr>
        <p:txBody>
          <a:bodyPr wrap="none">
            <a:spAutoFit/>
          </a:bodyPr>
          <a:lstStyle/>
          <a:p>
            <a:r>
              <a:rPr lang="en-AU" b="1" u="sng" dirty="0"/>
              <a:t>Mapping</a:t>
            </a:r>
            <a:endParaRPr lang="en-GB" dirty="0"/>
          </a:p>
        </p:txBody>
      </p:sp>
      <p:sp>
        <p:nvSpPr>
          <p:cNvPr id="14" name="Rectangle 13">
            <a:extLst>
              <a:ext uri="{FF2B5EF4-FFF2-40B4-BE49-F238E27FC236}">
                <a16:creationId xmlns:a16="http://schemas.microsoft.com/office/drawing/2014/main" id="{630CEBDC-E2A6-468E-BB5A-505F7018DB52}"/>
              </a:ext>
            </a:extLst>
          </p:cNvPr>
          <p:cNvSpPr/>
          <p:nvPr/>
        </p:nvSpPr>
        <p:spPr>
          <a:xfrm>
            <a:off x="6013892" y="220207"/>
            <a:ext cx="2066591" cy="369332"/>
          </a:xfrm>
          <a:prstGeom prst="rect">
            <a:avLst/>
          </a:prstGeom>
        </p:spPr>
        <p:txBody>
          <a:bodyPr wrap="none">
            <a:spAutoFit/>
          </a:bodyPr>
          <a:lstStyle/>
          <a:p>
            <a:r>
              <a:rPr lang="en-AU" b="1" u="sng" dirty="0"/>
              <a:t>Property location</a:t>
            </a:r>
            <a:endParaRPr lang="en-GB" dirty="0"/>
          </a:p>
        </p:txBody>
      </p:sp>
      <p:sp>
        <p:nvSpPr>
          <p:cNvPr id="15" name="Rectangle 14">
            <a:extLst>
              <a:ext uri="{FF2B5EF4-FFF2-40B4-BE49-F238E27FC236}">
                <a16:creationId xmlns:a16="http://schemas.microsoft.com/office/drawing/2014/main" id="{7460B995-C910-47D5-8593-6B233D0D346F}"/>
              </a:ext>
            </a:extLst>
          </p:cNvPr>
          <p:cNvSpPr/>
          <p:nvPr/>
        </p:nvSpPr>
        <p:spPr>
          <a:xfrm>
            <a:off x="1471230" y="3330960"/>
            <a:ext cx="1138453" cy="369332"/>
          </a:xfrm>
          <a:prstGeom prst="rect">
            <a:avLst/>
          </a:prstGeom>
        </p:spPr>
        <p:txBody>
          <a:bodyPr wrap="none">
            <a:spAutoFit/>
          </a:bodyPr>
          <a:lstStyle/>
          <a:p>
            <a:r>
              <a:rPr lang="en-AU" b="1" u="sng" dirty="0"/>
              <a:t>Bar Plots</a:t>
            </a:r>
            <a:endParaRPr lang="en-GB" dirty="0"/>
          </a:p>
        </p:txBody>
      </p:sp>
      <p:sp>
        <p:nvSpPr>
          <p:cNvPr id="16" name="Rectangle 15">
            <a:extLst>
              <a:ext uri="{FF2B5EF4-FFF2-40B4-BE49-F238E27FC236}">
                <a16:creationId xmlns:a16="http://schemas.microsoft.com/office/drawing/2014/main" id="{FAE10CAF-04B1-4C62-8AD5-391C1242099F}"/>
              </a:ext>
            </a:extLst>
          </p:cNvPr>
          <p:cNvSpPr/>
          <p:nvPr/>
        </p:nvSpPr>
        <p:spPr>
          <a:xfrm>
            <a:off x="4478482" y="3330960"/>
            <a:ext cx="1360437" cy="369332"/>
          </a:xfrm>
          <a:prstGeom prst="rect">
            <a:avLst/>
          </a:prstGeom>
        </p:spPr>
        <p:txBody>
          <a:bodyPr wrap="none">
            <a:spAutoFit/>
          </a:bodyPr>
          <a:lstStyle/>
          <a:p>
            <a:r>
              <a:rPr lang="en-AU" b="1" u="sng" dirty="0"/>
              <a:t>Histograms</a:t>
            </a:r>
            <a:endParaRPr lang="en-GB" dirty="0"/>
          </a:p>
        </p:txBody>
      </p:sp>
      <p:sp>
        <p:nvSpPr>
          <p:cNvPr id="17" name="Rectangle 16">
            <a:extLst>
              <a:ext uri="{FF2B5EF4-FFF2-40B4-BE49-F238E27FC236}">
                <a16:creationId xmlns:a16="http://schemas.microsoft.com/office/drawing/2014/main" id="{34DE0C8A-D234-4DAE-ABAF-57C318060911}"/>
              </a:ext>
            </a:extLst>
          </p:cNvPr>
          <p:cNvSpPr/>
          <p:nvPr/>
        </p:nvSpPr>
        <p:spPr>
          <a:xfrm>
            <a:off x="7872029" y="3271490"/>
            <a:ext cx="1156086" cy="369332"/>
          </a:xfrm>
          <a:prstGeom prst="rect">
            <a:avLst/>
          </a:prstGeom>
        </p:spPr>
        <p:txBody>
          <a:bodyPr wrap="none">
            <a:spAutoFit/>
          </a:bodyPr>
          <a:lstStyle/>
          <a:p>
            <a:r>
              <a:rPr lang="en-AU" b="1" u="sng" dirty="0"/>
              <a:t>Statistics</a:t>
            </a:r>
            <a:endParaRPr lang="en-GB" dirty="0"/>
          </a:p>
        </p:txBody>
      </p:sp>
    </p:spTree>
    <p:extLst>
      <p:ext uri="{BB962C8B-B14F-4D97-AF65-F5344CB8AC3E}">
        <p14:creationId xmlns:p14="http://schemas.microsoft.com/office/powerpoint/2010/main" val="24834787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279</Words>
  <Application>Microsoft Office PowerPoint</Application>
  <PresentationFormat>Widescreen</PresentationFormat>
  <Paragraphs>77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Trebuchet MS</vt:lpstr>
      <vt:lpstr>Wingdings</vt:lpstr>
      <vt:lpstr>Wingdings 3</vt:lpstr>
      <vt:lpstr>Facet</vt:lpstr>
      <vt:lpstr>My DSI Capstone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Sergio Insuasti</dc:creator>
  <cp:lastModifiedBy>Sergio Insuasti</cp:lastModifiedBy>
  <cp:revision>58</cp:revision>
  <dcterms:created xsi:type="dcterms:W3CDTF">2019-01-11T00:49:48Z</dcterms:created>
  <dcterms:modified xsi:type="dcterms:W3CDTF">2019-02-04T03:18:44Z</dcterms:modified>
</cp:coreProperties>
</file>